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745" r:id="rId5"/>
    <p:sldId id="648" r:id="rId6"/>
    <p:sldId id="259" r:id="rId7"/>
    <p:sldId id="637" r:id="rId8"/>
    <p:sldId id="260" r:id="rId9"/>
    <p:sldId id="641" r:id="rId10"/>
    <p:sldId id="676" r:id="rId11"/>
    <p:sldId id="677" r:id="rId12"/>
    <p:sldId id="678" r:id="rId13"/>
    <p:sldId id="679" r:id="rId14"/>
    <p:sldId id="751" r:id="rId15"/>
    <p:sldId id="282" r:id="rId16"/>
    <p:sldId id="642" r:id="rId17"/>
    <p:sldId id="750" r:id="rId18"/>
    <p:sldId id="262" r:id="rId19"/>
    <p:sldId id="295" r:id="rId20"/>
    <p:sldId id="304" r:id="rId21"/>
    <p:sldId id="632" r:id="rId22"/>
    <p:sldId id="263" r:id="rId23"/>
    <p:sldId id="261" r:id="rId24"/>
    <p:sldId id="633" r:id="rId25"/>
    <p:sldId id="302" r:id="rId26"/>
    <p:sldId id="63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10/04/2025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10/04/2025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10/04/2025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10/04/2025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10/04/2025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10/04/2025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numerical.html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../clipboard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hyperlink" Target="https://allmodelsarewrong.github.io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Classic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CA8E-C03E-64F5-F46E-69F868D24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8211-6E28-FC0A-BE28-FCA71789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BBF559-6F44-8DE4-35FB-FB8AF281C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prime example: squared residuals for regression problems</a:t>
                </a: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BBF559-6F44-8DE4-35FB-FB8AF281C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E6745-8E61-0E4E-CBDB-9D3EC9CA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004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AEA11-22CD-E386-94C6-DAB4CB19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9369-FB6B-41DF-A9C7-977BF7B3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B94945-E694-0A8C-469A-0C2A1B08F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CB90B-B030-56D5-18F0-E79822C1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594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8CF78-256C-97D1-B23F-ACF29DA65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0BE2-6879-4439-9C1B-7313075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7C25D-7433-AF3A-BB24-51178956E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1C96-7E78-84A2-8507-DB47BC4F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130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E414F-11C2-BCCE-F387-4D57F2D8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5CD2-2C81-0690-1A89-81D61EC3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9C1FC-77AE-C11F-AB9B-1CCFAE9405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typically</a:t>
                </a:r>
                <a:r>
                  <a:rPr lang="en-DE" sz="2400" dirty="0"/>
                  <a:t> no closed-form solution to minimization of cost function: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iteratively m</a:t>
                </a:r>
                <a:r>
                  <a:rPr lang="en-DE" sz="2400" dirty="0">
                    <a:sym typeface="Wingdings" pitchFamily="2" charset="2"/>
                  </a:rPr>
                  <a:t>oving in direction of steepest descent</a:t>
                </a:r>
                <a:r>
                  <a:rPr lang="de-DE" sz="2400" dirty="0">
                    <a:sym typeface="Wingdings" pitchFamily="2" charset="2"/>
                  </a:rPr>
                  <a:t> (</a:t>
                </a:r>
                <a:r>
                  <a:rPr lang="en-DE" sz="2400" dirty="0">
                    <a:sym typeface="Wingdings" pitchFamily="2" charset="2"/>
                  </a:rPr>
                  <a:t>negative gradient</a:t>
                </a:r>
                <a:r>
                  <a:rPr lang="de-DE" sz="2400" dirty="0">
                    <a:sym typeface="Wingdings" pitchFamily="2" charset="2"/>
                  </a:rPr>
                  <a:t>)</a:t>
                </a:r>
                <a:r>
                  <a:rPr lang="en-DE" sz="2400" dirty="0">
                    <a:sym typeface="Wingdings" pitchFamily="2" charset="2"/>
                  </a:rPr>
                  <a:t>: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19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11602-9C3D-A071-FD1B-23D2C0BF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381A97C-0D9F-1233-3FBE-C1BC7F10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A38A98-0CED-BDB4-C0E4-F0398663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854739"/>
            <a:ext cx="3902037" cy="2881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C82B48-760E-C7A2-0E3D-AD57903A0580}"/>
              </a:ext>
            </a:extLst>
          </p:cNvPr>
          <p:cNvSpPr txBox="1"/>
          <p:nvPr/>
        </p:nvSpPr>
        <p:spPr>
          <a:xfrm>
            <a:off x="2718383" y="4886975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A43D22-2854-C14B-442A-518D57A8B47B}"/>
              </a:ext>
            </a:extLst>
          </p:cNvPr>
          <p:cNvCxnSpPr>
            <a:cxnSpLocks/>
          </p:cNvCxnSpPr>
          <p:nvPr/>
        </p:nvCxnSpPr>
        <p:spPr>
          <a:xfrm flipV="1">
            <a:off x="3716869" y="4754164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8A98EB-F486-C2EB-9887-D220984E6A5F}"/>
              </a:ext>
            </a:extLst>
          </p:cNvPr>
          <p:cNvSpPr txBox="1"/>
          <p:nvPr/>
        </p:nvSpPr>
        <p:spPr>
          <a:xfrm>
            <a:off x="4382112" y="5040539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51CA1E-11C8-24C6-C49A-8958A2988C58}"/>
              </a:ext>
            </a:extLst>
          </p:cNvPr>
          <p:cNvCxnSpPr>
            <a:cxnSpLocks/>
          </p:cNvCxnSpPr>
          <p:nvPr/>
        </p:nvCxnSpPr>
        <p:spPr>
          <a:xfrm flipH="1" flipV="1">
            <a:off x="4971978" y="4771096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E224D5-1DEC-F2F7-1AE7-F20F8D01E5DA}"/>
              </a:ext>
            </a:extLst>
          </p:cNvPr>
          <p:cNvSpPr txBox="1"/>
          <p:nvPr/>
        </p:nvSpPr>
        <p:spPr>
          <a:xfrm>
            <a:off x="11458836" y="366511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A8E21-F4EB-12BE-70B8-4C89D90A0605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37612-F7DC-6CE5-53D1-EFF3CBD90697}"/>
              </a:ext>
            </a:extLst>
          </p:cNvPr>
          <p:cNvSpPr txBox="1"/>
          <p:nvPr/>
        </p:nvSpPr>
        <p:spPr>
          <a:xfrm>
            <a:off x="10981267" y="4249615"/>
            <a:ext cx="115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0A7BF8-C044-832F-CC75-16B8215D7377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56089E-0DC2-5014-297C-211945C8714F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59959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3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4896317" y="2281980"/>
            <a:ext cx="1072683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264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add </a:t>
                </a:r>
                <a:r>
                  <a:rPr lang="en-DE" sz="2400" b="1" dirty="0"/>
                  <a:t>penalty term</a:t>
                </a:r>
                <a:r>
                  <a:rPr lang="en-DE" sz="24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norm to cost function</a:t>
                </a:r>
                <a:endParaRPr lang="en-GB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	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aka </a:t>
                </a:r>
                <a:r>
                  <a:rPr lang="en-GB" sz="2400" b="1" dirty="0"/>
                  <a:t>w</a:t>
                </a:r>
                <a:r>
                  <a:rPr lang="en-DE" sz="2400" b="1" dirty="0"/>
                  <a:t>eight decay</a:t>
                </a:r>
                <a:r>
                  <a:rPr lang="en-DE" sz="2400" dirty="0"/>
                  <a:t> </a:t>
                </a:r>
                <a:r>
                  <a:rPr lang="en-GB" sz="2400" dirty="0"/>
                  <a:t>in </a:t>
                </a:r>
                <a:r>
                  <a:rPr lang="en-DE" sz="2400" dirty="0"/>
                  <a:t>neural networks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400" dirty="0"/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goal: reduce overfitting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26400" cy="4351338"/>
              </a:xfrm>
              <a:blipFill>
                <a:blip r:embed="rId2"/>
                <a:stretch>
                  <a:fillRect l="-1216" t="-18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6747516" y="2720972"/>
            <a:ext cx="297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122333" y="2586035"/>
            <a:ext cx="1625183" cy="45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0600" y="3347586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2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binary classification: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/>
                  <a:t>predict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r>
                  <a:rPr lang="en-GB" dirty="0"/>
                  <a:t> as link function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F66D1-339D-CD20-AF3A-1A820DB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Multi-Classification: </a:t>
            </a:r>
            <a:r>
              <a:rPr lang="en-GB" dirty="0" err="1"/>
              <a:t>Softmax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B9C67-823D-7EB6-C7C1-F9A4A736E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for </a:t>
                </a:r>
                <a:r>
                  <a:rPr lang="en-GB" sz="2800" dirty="0"/>
                  <a:t>classification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800" dirty="0"/>
                  <a:t> categories: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dirty="0"/>
                  <a:t>u</a:t>
                </a:r>
                <a:r>
                  <a:rPr lang="en-GB" sz="2800" dirty="0"/>
                  <a:t>se “score” function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800" dirty="0"/>
                  <a:t> outputs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and convert into probabilities by means of</a:t>
                </a:r>
                <a:r>
                  <a:rPr lang="en-GB" sz="2800" dirty="0"/>
                  <a:t> </a:t>
                </a:r>
                <a:r>
                  <a:rPr lang="en-GB" sz="2800" dirty="0" err="1"/>
                  <a:t>softmax</a:t>
                </a:r>
                <a:r>
                  <a:rPr lang="en-GB" sz="2800" dirty="0"/>
                  <a:t> function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B9C67-823D-7EB6-C7C1-F9A4A736E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FA36C-2F2D-D995-3157-3F628822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06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B330C-4C1F-BA37-3220-D700D698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9E386-79EB-222D-3EFC-9B7BF26E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414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4285-326E-05EB-679D-92CBB7B5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Under- and Over-Fitting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B33F1-438B-FFF0-237F-0FEAD695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CDC9D-CDDF-09FA-247E-8BE3B9BE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3113805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07935-CF21-1409-450A-CD09FBE7C001}"/>
              </a:ext>
            </a:extLst>
          </p:cNvPr>
          <p:cNvSpPr txBox="1"/>
          <p:nvPr/>
        </p:nvSpPr>
        <p:spPr>
          <a:xfrm>
            <a:off x="838200" y="2501214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639664-56BD-AC8F-58F0-9F9C5ED3D66F}"/>
              </a:ext>
            </a:extLst>
          </p:cNvPr>
          <p:cNvCxnSpPr>
            <a:stCxn id="5" idx="2"/>
          </p:cNvCxnSpPr>
          <p:nvPr/>
        </p:nvCxnSpPr>
        <p:spPr>
          <a:xfrm flipH="1">
            <a:off x="2079057" y="2901324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98EF64-E297-D175-91B9-1946B3E43248}"/>
              </a:ext>
            </a:extLst>
          </p:cNvPr>
          <p:cNvSpPr txBox="1"/>
          <p:nvPr/>
        </p:nvSpPr>
        <p:spPr>
          <a:xfrm>
            <a:off x="838200" y="1690688"/>
            <a:ext cx="379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</a:t>
            </a:r>
            <a:r>
              <a:rPr lang="en-DE" sz="2800" dirty="0"/>
              <a:t>xample: </a:t>
            </a:r>
            <a:r>
              <a:rPr lang="en-GB" sz="2800" dirty="0"/>
              <a:t>polynomial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2B056-E419-3CD7-5411-E5693AE46182}"/>
              </a:ext>
            </a:extLst>
          </p:cNvPr>
          <p:cNvSpPr txBox="1"/>
          <p:nvPr/>
        </p:nvSpPr>
        <p:spPr>
          <a:xfrm>
            <a:off x="7137401" y="1757862"/>
            <a:ext cx="458433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need to predict new samples (not in training data set): interpolation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D5C54F-F3C1-8BA4-E120-D3295F4C1AE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23017" y="2588859"/>
            <a:ext cx="2706552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E0062-1914-3C2E-9793-3186C4CCB97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9569" y="2588859"/>
            <a:ext cx="228237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248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think of fitting ML algorithms as repeatable processes with different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irreducible error (aka Bayes error):</a:t>
            </a:r>
          </a:p>
          <a:p>
            <a:pPr marL="0" indent="0">
              <a:buNone/>
            </a:pPr>
            <a:r>
              <a:rPr lang="en-GB" sz="2400" dirty="0"/>
              <a:t>inherent randomness (target generated from random variable)</a:t>
            </a:r>
          </a:p>
          <a:p>
            <a:pPr>
              <a:buFont typeface="Wingdings" pitchFamily="2" charset="2"/>
              <a:buChar char="à"/>
            </a:pPr>
            <a:r>
              <a:rPr lang="en-GB" sz="2400" dirty="0">
                <a:sym typeface="Wingdings" pitchFamily="2" charset="2"/>
              </a:rPr>
              <a:t>limiting accuracy of ideal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727011"/>
            <a:ext cx="3420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bias</a:t>
            </a:r>
            <a:endParaRPr lang="en-GB" dirty="0"/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sz="2400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727011"/>
            <a:ext cx="37977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variance</a:t>
            </a:r>
            <a:endParaRPr lang="en-GB" dirty="0"/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sz="2400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386580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386579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68474-B64E-C6EC-6B3C-9C843D4BE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A50E04-3D60-66D2-8638-F7F57EDDA6DA}"/>
              </a:ext>
            </a:extLst>
          </p:cNvPr>
          <p:cNvGrpSpPr/>
          <p:nvPr/>
        </p:nvGrpSpPr>
        <p:grpSpPr>
          <a:xfrm>
            <a:off x="71915" y="85725"/>
            <a:ext cx="12048169" cy="5927675"/>
            <a:chOff x="175321" y="218621"/>
            <a:chExt cx="12048169" cy="5927675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C1A1B37E-59B0-ADDA-B17A-FAA0ECBDD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09" t="53477" r="35242" b="29747"/>
            <a:stretch/>
          </p:blipFill>
          <p:spPr>
            <a:xfrm>
              <a:off x="4093771" y="3339970"/>
              <a:ext cx="1120291" cy="872729"/>
            </a:xfrm>
            <a:prstGeom prst="rect">
              <a:avLst/>
            </a:prstGeom>
          </p:spPr>
        </p:pic>
        <p:pic>
          <p:nvPicPr>
            <p:cNvPr id="7" name="Picture 2" descr="Building Autoencoders in Keras">
              <a:extLst>
                <a:ext uri="{FF2B5EF4-FFF2-40B4-BE49-F238E27FC236}">
                  <a16:creationId xmlns:a16="http://schemas.microsoft.com/office/drawing/2014/main" id="{D9E6DDD4-A04F-E58B-F433-3EDEF323E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489" y="4389758"/>
              <a:ext cx="1410036" cy="44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7D2F8F-5EDD-6B7E-7313-970BD358220C}"/>
                </a:ext>
              </a:extLst>
            </p:cNvPr>
            <p:cNvSpPr txBox="1"/>
            <p:nvPr/>
          </p:nvSpPr>
          <p:spPr>
            <a:xfrm>
              <a:off x="2456981" y="218621"/>
              <a:ext cx="431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ccordAlternate" panose="02000000000000000000" pitchFamily="50" charset="0"/>
                </a:rPr>
                <a:t>MACHINE LEARNING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BA05BF-16E7-77F0-11E9-87A50BCD6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967" y="824266"/>
              <a:ext cx="763649" cy="981135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805CF5-4013-AFDB-E7AD-55773D741F17}"/>
                </a:ext>
              </a:extLst>
            </p:cNvPr>
            <p:cNvSpPr txBox="1"/>
            <p:nvPr/>
          </p:nvSpPr>
          <p:spPr>
            <a:xfrm>
              <a:off x="175321" y="1823259"/>
              <a:ext cx="4319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SUPERVISED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0FB2E7-5829-7A0B-E39B-9367288B1712}"/>
                </a:ext>
              </a:extLst>
            </p:cNvPr>
            <p:cNvSpPr txBox="1"/>
            <p:nvPr/>
          </p:nvSpPr>
          <p:spPr>
            <a:xfrm>
              <a:off x="708719" y="1126039"/>
              <a:ext cx="217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/>
                <a:t>training target available (labeled or past data)</a:t>
              </a:r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:a16="http://schemas.microsoft.com/office/drawing/2014/main" id="{2778DC91-FE00-BC3E-E08B-55CE2285DF86}"/>
                </a:ext>
              </a:extLst>
            </p:cNvPr>
            <p:cNvSpPr/>
            <p:nvPr/>
          </p:nvSpPr>
          <p:spPr>
            <a:xfrm>
              <a:off x="1416083" y="2189803"/>
              <a:ext cx="535450" cy="666750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6DE158-2CB9-4E5E-CB86-3EE1CB683BFB}"/>
                </a:ext>
              </a:extLst>
            </p:cNvPr>
            <p:cNvSpPr txBox="1"/>
            <p:nvPr/>
          </p:nvSpPr>
          <p:spPr>
            <a:xfrm>
              <a:off x="218591" y="290447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CLASSIFICATION</a:t>
              </a:r>
            </a:p>
          </p:txBody>
        </p:sp>
        <p:sp>
          <p:nvSpPr>
            <p:cNvPr id="14" name="Freeform: Shape 17">
              <a:extLst>
                <a:ext uri="{FF2B5EF4-FFF2-40B4-BE49-F238E27FC236}">
                  <a16:creationId xmlns:a16="http://schemas.microsoft.com/office/drawing/2014/main" id="{2656966F-ABA6-3D2B-CA9F-2C680600270D}"/>
                </a:ext>
              </a:extLst>
            </p:cNvPr>
            <p:cNvSpPr/>
            <p:nvPr/>
          </p:nvSpPr>
          <p:spPr>
            <a:xfrm flipH="1">
              <a:off x="2585690" y="2230474"/>
              <a:ext cx="535450" cy="1519413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41A73B-65A1-834D-E2F6-972096888130}"/>
                </a:ext>
              </a:extLst>
            </p:cNvPr>
            <p:cNvSpPr txBox="1"/>
            <p:nvPr/>
          </p:nvSpPr>
          <p:spPr>
            <a:xfrm>
              <a:off x="2039499" y="386213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REGRESSION</a:t>
              </a:r>
            </a:p>
          </p:txBody>
        </p:sp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1AC57D1E-86B8-94B6-954C-A7F1ED7AA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831" r="83312" b="27845"/>
            <a:stretch/>
          </p:blipFill>
          <p:spPr>
            <a:xfrm>
              <a:off x="578937" y="3230147"/>
              <a:ext cx="1259094" cy="105727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5FB5A8-B936-EEAC-5DB2-F776F2811D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8232" y="852611"/>
              <a:ext cx="727413" cy="1085381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4E9DCE-D052-2EF3-C9DA-047B794C812C}"/>
                </a:ext>
              </a:extLst>
            </p:cNvPr>
            <p:cNvSpPr txBox="1"/>
            <p:nvPr/>
          </p:nvSpPr>
          <p:spPr>
            <a:xfrm>
              <a:off x="4718386" y="1898003"/>
              <a:ext cx="1894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UNSUPERVISED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F7B23-911D-8AED-D2A4-B4E1D83C37D7}"/>
                </a:ext>
              </a:extLst>
            </p:cNvPr>
            <p:cNvSpPr txBox="1"/>
            <p:nvPr/>
          </p:nvSpPr>
          <p:spPr>
            <a:xfrm>
              <a:off x="5321765" y="1227328"/>
              <a:ext cx="129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data not labeled in any way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5DD312DA-D75C-143A-2CC8-EA04CF03853E}"/>
                </a:ext>
              </a:extLst>
            </p:cNvPr>
            <p:cNvSpPr/>
            <p:nvPr/>
          </p:nvSpPr>
          <p:spPr>
            <a:xfrm>
              <a:off x="4919093" y="2312708"/>
              <a:ext cx="535450" cy="650613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6A2B84-33E1-982F-840A-7515D558328F}"/>
                </a:ext>
              </a:extLst>
            </p:cNvPr>
            <p:cNvSpPr txBox="1"/>
            <p:nvPr/>
          </p:nvSpPr>
          <p:spPr>
            <a:xfrm>
              <a:off x="3573072" y="3016605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CLUSTERING</a:t>
              </a:r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id="{BBDAE37F-A813-3AE8-FD0D-56F014BCFAEC}"/>
                </a:ext>
              </a:extLst>
            </p:cNvPr>
            <p:cNvSpPr/>
            <p:nvPr/>
          </p:nvSpPr>
          <p:spPr>
            <a:xfrm rot="20668895" flipH="1">
              <a:off x="6093685" y="2204099"/>
              <a:ext cx="437918" cy="1964299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484300 w 484300"/>
                <a:gd name="connsiteY0" fmla="*/ 0 h 1387358"/>
                <a:gd name="connsiteX1" fmla="*/ 17575 w 484300"/>
                <a:gd name="connsiteY1" fmla="*/ 466725 h 1387358"/>
                <a:gd name="connsiteX2" fmla="*/ 210979 w 484300"/>
                <a:gd name="connsiteY2" fmla="*/ 1387358 h 1387358"/>
                <a:gd name="connsiteX0" fmla="*/ 277301 w 277301"/>
                <a:gd name="connsiteY0" fmla="*/ 0 h 1387358"/>
                <a:gd name="connsiteX1" fmla="*/ 102889 w 277301"/>
                <a:gd name="connsiteY1" fmla="*/ 637638 h 1387358"/>
                <a:gd name="connsiteX2" fmla="*/ 3980 w 277301"/>
                <a:gd name="connsiteY2" fmla="*/ 1387358 h 1387358"/>
                <a:gd name="connsiteX0" fmla="*/ 274461 w 274461"/>
                <a:gd name="connsiteY0" fmla="*/ 0 h 1387358"/>
                <a:gd name="connsiteX1" fmla="*/ 100049 w 274461"/>
                <a:gd name="connsiteY1" fmla="*/ 637638 h 1387358"/>
                <a:gd name="connsiteX2" fmla="*/ 1140 w 27446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271" h="1387358">
                  <a:moveTo>
                    <a:pt x="274271" y="0"/>
                  </a:moveTo>
                  <a:cubicBezTo>
                    <a:pt x="84564" y="177800"/>
                    <a:pt x="145413" y="526513"/>
                    <a:pt x="129687" y="642257"/>
                  </a:cubicBezTo>
                  <a:cubicBezTo>
                    <a:pt x="155721" y="808814"/>
                    <a:pt x="-14131" y="1342908"/>
                    <a:pt x="950" y="138735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BBDFE6-03DC-E3D6-B263-C71FF990B7E6}"/>
                </a:ext>
              </a:extLst>
            </p:cNvPr>
            <p:cNvSpPr txBox="1"/>
            <p:nvPr/>
          </p:nvSpPr>
          <p:spPr>
            <a:xfrm>
              <a:off x="5881412" y="4057574"/>
              <a:ext cx="2821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DIMENSIONALITY REDUCTION</a:t>
              </a:r>
            </a:p>
          </p:txBody>
        </p:sp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961DCB45-D699-7724-4A20-3DD518F6E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107" t="85514" r="25013" b="-26"/>
            <a:stretch/>
          </p:blipFill>
          <p:spPr>
            <a:xfrm>
              <a:off x="6029678" y="4391815"/>
              <a:ext cx="907593" cy="610367"/>
            </a:xfrm>
            <a:prstGeom prst="rect">
              <a:avLst/>
            </a:prstGeom>
          </p:spPr>
        </p:pic>
        <p:sp>
          <p:nvSpPr>
            <p:cNvPr id="25" name="Freeform: Shape 36">
              <a:extLst>
                <a:ext uri="{FF2B5EF4-FFF2-40B4-BE49-F238E27FC236}">
                  <a16:creationId xmlns:a16="http://schemas.microsoft.com/office/drawing/2014/main" id="{4CAE65A6-0263-B75A-37D3-871BCEF91887}"/>
                </a:ext>
              </a:extLst>
            </p:cNvPr>
            <p:cNvSpPr/>
            <p:nvPr/>
          </p:nvSpPr>
          <p:spPr>
            <a:xfrm flipH="1">
              <a:off x="6051333" y="2285243"/>
              <a:ext cx="1271385" cy="461665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D24E2C-B288-8873-2608-F5E4F08869BA}"/>
                </a:ext>
              </a:extLst>
            </p:cNvPr>
            <p:cNvSpPr txBox="1"/>
            <p:nvPr/>
          </p:nvSpPr>
          <p:spPr>
            <a:xfrm>
              <a:off x="6426061" y="280055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ASSOCIATION</a:t>
              </a:r>
            </a:p>
          </p:txBody>
        </p:sp>
        <p:pic>
          <p:nvPicPr>
            <p:cNvPr id="27" name="Picture 26" descr="Diagram&#10;&#10;Description automatically generated">
              <a:extLst>
                <a:ext uri="{FF2B5EF4-FFF2-40B4-BE49-F238E27FC236}">
                  <a16:creationId xmlns:a16="http://schemas.microsoft.com/office/drawing/2014/main" id="{93AD1EB2-A1EF-D17E-62B8-2F3C8894E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32" t="61907" r="4206" b="25639"/>
            <a:stretch/>
          </p:blipFill>
          <p:spPr>
            <a:xfrm>
              <a:off x="7190512" y="3125401"/>
              <a:ext cx="940142" cy="647941"/>
            </a:xfrm>
            <a:prstGeom prst="rect">
              <a:avLst/>
            </a:prstGeom>
          </p:spPr>
        </p:pic>
        <p:sp>
          <p:nvSpPr>
            <p:cNvPr id="28" name="Freeform: Shape 42">
              <a:extLst>
                <a:ext uri="{FF2B5EF4-FFF2-40B4-BE49-F238E27FC236}">
                  <a16:creationId xmlns:a16="http://schemas.microsoft.com/office/drawing/2014/main" id="{A83BDB6A-E5B0-EB3E-5DD2-F3B3170C4926}"/>
                </a:ext>
              </a:extLst>
            </p:cNvPr>
            <p:cNvSpPr/>
            <p:nvPr/>
          </p:nvSpPr>
          <p:spPr>
            <a:xfrm flipH="1">
              <a:off x="6029678" y="800810"/>
              <a:ext cx="3296460" cy="896554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537576 w 537576"/>
                <a:gd name="connsiteY0" fmla="*/ 0 h 593458"/>
                <a:gd name="connsiteX1" fmla="*/ 70851 w 537576"/>
                <a:gd name="connsiteY1" fmla="*/ 466725 h 593458"/>
                <a:gd name="connsiteX2" fmla="*/ 10594 w 537576"/>
                <a:gd name="connsiteY2" fmla="*/ 593458 h 59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576" h="593458">
                  <a:moveTo>
                    <a:pt x="537576" y="0"/>
                  </a:moveTo>
                  <a:cubicBezTo>
                    <a:pt x="347869" y="177800"/>
                    <a:pt x="158163" y="355600"/>
                    <a:pt x="70851" y="466725"/>
                  </a:cubicBezTo>
                  <a:cubicBezTo>
                    <a:pt x="-16461" y="577850"/>
                    <a:pt x="-4487" y="549008"/>
                    <a:pt x="10594" y="59345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DC13BA-CFFF-F2AB-21DA-4BF835835863}"/>
                </a:ext>
              </a:extLst>
            </p:cNvPr>
            <p:cNvSpPr txBox="1"/>
            <p:nvPr/>
          </p:nvSpPr>
          <p:spPr>
            <a:xfrm>
              <a:off x="8437375" y="1705111"/>
              <a:ext cx="3296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REINFORCEMENT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DBF41B-A02D-99FB-E578-AA090619F277}"/>
                </a:ext>
              </a:extLst>
            </p:cNvPr>
            <p:cNvSpPr txBox="1"/>
            <p:nvPr/>
          </p:nvSpPr>
          <p:spPr>
            <a:xfrm>
              <a:off x="8483719" y="878384"/>
              <a:ext cx="2244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no supervision, but goal-based interaction with environment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EA3C98-2E91-E35E-A600-9903FE1EC405}"/>
                </a:ext>
              </a:extLst>
            </p:cNvPr>
            <p:cNvSpPr/>
            <p:nvPr/>
          </p:nvSpPr>
          <p:spPr>
            <a:xfrm>
              <a:off x="8676891" y="5556559"/>
              <a:ext cx="3252350" cy="58477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GB" sz="1600" b="1" dirty="0"/>
                <a:t>learning by trial-and-error</a:t>
              </a:r>
            </a:p>
            <a:p>
              <a:pPr indent="-228600" algn="ctr"/>
              <a:r>
                <a:rPr lang="en-GB" sz="1600" b="1" dirty="0"/>
                <a:t>(sequential decision making)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C8E22A-2FAB-C37C-FECC-32879863F722}"/>
                </a:ext>
              </a:extLst>
            </p:cNvPr>
            <p:cNvSpPr/>
            <p:nvPr/>
          </p:nvSpPr>
          <p:spPr>
            <a:xfrm>
              <a:off x="4617646" y="5561521"/>
              <a:ext cx="3171744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US" sz="1600" b="1" dirty="0"/>
                <a:t>learning by observation</a:t>
              </a:r>
            </a:p>
            <a:p>
              <a:pPr indent="-228600" algn="ctr"/>
              <a:r>
                <a:rPr lang="en-US" sz="1600" b="1" dirty="0"/>
                <a:t>(pattern recognition)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B146D8-ADDB-5E2C-F2D2-B6C2AFFF7293}"/>
                </a:ext>
              </a:extLst>
            </p:cNvPr>
            <p:cNvSpPr/>
            <p:nvPr/>
          </p:nvSpPr>
          <p:spPr>
            <a:xfrm>
              <a:off x="578937" y="5556559"/>
              <a:ext cx="3151208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US" sz="1600" b="1" dirty="0"/>
                <a:t>learning by teacher </a:t>
              </a:r>
            </a:p>
            <a:p>
              <a:pPr indent="-228600" algn="ctr"/>
              <a:r>
                <a:rPr lang="en-US" sz="1600" b="1" dirty="0"/>
                <a:t>(high-dimensional curve fitting)</a:t>
              </a:r>
            </a:p>
          </p:txBody>
        </p:sp>
        <p:sp>
          <p:nvSpPr>
            <p:cNvPr id="34" name="Freeform: Shape 44">
              <a:extLst>
                <a:ext uri="{FF2B5EF4-FFF2-40B4-BE49-F238E27FC236}">
                  <a16:creationId xmlns:a16="http://schemas.microsoft.com/office/drawing/2014/main" id="{31F79D89-FD19-5BCE-89CD-FBE1F5B82566}"/>
                </a:ext>
              </a:extLst>
            </p:cNvPr>
            <p:cNvSpPr/>
            <p:nvPr/>
          </p:nvSpPr>
          <p:spPr>
            <a:xfrm rot="16780113" flipV="1">
              <a:off x="9126569" y="2460533"/>
              <a:ext cx="748260" cy="45719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3F74E0-97B2-1B63-1A18-907E0E269C69}"/>
                </a:ext>
              </a:extLst>
            </p:cNvPr>
            <p:cNvSpPr txBox="1"/>
            <p:nvPr/>
          </p:nvSpPr>
          <p:spPr>
            <a:xfrm>
              <a:off x="8640864" y="2960609"/>
              <a:ext cx="1894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LEARN STATE OR ACTION VALUES</a:t>
              </a:r>
            </a:p>
          </p:txBody>
        </p:sp>
        <p:sp>
          <p:nvSpPr>
            <p:cNvPr id="36" name="Freeform: Shape 55">
              <a:extLst>
                <a:ext uri="{FF2B5EF4-FFF2-40B4-BE49-F238E27FC236}">
                  <a16:creationId xmlns:a16="http://schemas.microsoft.com/office/drawing/2014/main" id="{0A770BE1-8426-B62A-37AD-B905AFA21D63}"/>
                </a:ext>
              </a:extLst>
            </p:cNvPr>
            <p:cNvSpPr/>
            <p:nvPr/>
          </p:nvSpPr>
          <p:spPr>
            <a:xfrm flipH="1">
              <a:off x="9985125" y="2105221"/>
              <a:ext cx="1490090" cy="1419215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B187C2-E5F5-3E8D-6CEE-E5A492F05D5D}"/>
                </a:ext>
              </a:extLst>
            </p:cNvPr>
            <p:cNvSpPr txBox="1"/>
            <p:nvPr/>
          </p:nvSpPr>
          <p:spPr>
            <a:xfrm>
              <a:off x="10328735" y="3625432"/>
              <a:ext cx="1894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LEARN POLICY DIRECTLY</a:t>
              </a:r>
            </a:p>
          </p:txBody>
        </p:sp>
        <p:pic>
          <p:nvPicPr>
            <p:cNvPr id="38" name="Picture 6" descr="Three Things to Know About Reinforcement Learning - KDnuggets">
              <a:extLst>
                <a:ext uri="{FF2B5EF4-FFF2-40B4-BE49-F238E27FC236}">
                  <a16:creationId xmlns:a16="http://schemas.microsoft.com/office/drawing/2014/main" id="{5A07FD57-AB36-D315-0803-61EC9D600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7181" y="4210234"/>
              <a:ext cx="2012950" cy="10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577DC3E1-B1A6-589C-A746-70239E53BC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298"/>
            <a:stretch/>
          </p:blipFill>
          <p:spPr bwMode="auto">
            <a:xfrm>
              <a:off x="2535366" y="4179415"/>
              <a:ext cx="1259095" cy="68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9648B0-1D8D-FCC6-CD96-C7A66123BF25}"/>
                </a:ext>
              </a:extLst>
            </p:cNvPr>
            <p:cNvSpPr txBox="1"/>
            <p:nvPr/>
          </p:nvSpPr>
          <p:spPr>
            <a:xfrm>
              <a:off x="3983202" y="4674063"/>
              <a:ext cx="2095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SELF-SUPERVISED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F3FC286-A669-F959-2B90-91B42040EE70}"/>
                </a:ext>
              </a:extLst>
            </p:cNvPr>
            <p:cNvCxnSpPr>
              <a:cxnSpLocks/>
              <a:stCxn id="40" idx="0"/>
              <a:endCxn id="18" idx="2"/>
            </p:cNvCxnSpPr>
            <p:nvPr/>
          </p:nvCxnSpPr>
          <p:spPr>
            <a:xfrm flipV="1">
              <a:off x="5031154" y="2298113"/>
              <a:ext cx="634610" cy="237595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4C13FEC-ECD5-AC00-B8E2-8D8BC7A67351}"/>
              </a:ext>
            </a:extLst>
          </p:cNvPr>
          <p:cNvSpPr txBox="1"/>
          <p:nvPr/>
        </p:nvSpPr>
        <p:spPr>
          <a:xfrm>
            <a:off x="5289232" y="6125944"/>
            <a:ext cx="483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76514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3201001"/>
            <a:ext cx="7102325" cy="3291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pPr marL="0" indent="0">
              <a:buNone/>
            </a:pPr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but beware: training error keeps decreasing with more complex model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models of higher complexity have lower bias but higher variance</a:t>
            </a:r>
          </a:p>
          <a:p>
            <a:pPr marL="0" indent="0">
              <a:buNone/>
            </a:pPr>
            <a:r>
              <a:rPr lang="en-GB" sz="2400" dirty="0"/>
              <a:t>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5" y="1834092"/>
                <a:ext cx="4715933" cy="452225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model complexity often controlled via hyperparameters (parameters not fitted but set in advance)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examples:</a:t>
                </a:r>
              </a:p>
              <a:p>
                <a:r>
                  <a:rPr lang="en-GB" sz="2400" dirty="0"/>
                  <a:t>d</a:t>
                </a:r>
                <a:r>
                  <a:rPr lang="en-DE" sz="24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400" dirty="0"/>
              </a:p>
              <a:p>
                <a:r>
                  <a:rPr lang="en-DE" sz="24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400" dirty="0"/>
              </a:p>
              <a:p>
                <a:r>
                  <a:rPr lang="en-GB" sz="2400" dirty="0"/>
                  <a:t>maximum d</a:t>
                </a:r>
                <a:r>
                  <a:rPr lang="en-DE" sz="2400" dirty="0"/>
                  <a:t>epth of decision tree</a:t>
                </a:r>
              </a:p>
              <a:p>
                <a:r>
                  <a:rPr lang="en-GB" sz="2400" dirty="0"/>
                  <a:t>number of hidden nodes in neural network layer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5" y="1834092"/>
                <a:ext cx="4715933" cy="4522258"/>
              </a:xfrm>
              <a:blipFill>
                <a:blip r:embed="rId2"/>
                <a:stretch>
                  <a:fillRect l="-1938" t="-1752" r="-2713" b="-21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5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001D-3CA9-6B3B-47C1-E02457E0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Example: k</a:t>
            </a:r>
            <a:r>
              <a:rPr lang="en-DE" dirty="0"/>
              <a:t>-Nearest Neighbors</a:t>
            </a:r>
            <a:r>
              <a:rPr lang="de-DE" dirty="0"/>
              <a:t> (kNN)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3F438-3E9F-7B93-FC97-4849D187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7276C-CF35-D92F-8AD6-15CA3650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71E11-5E87-7351-9709-647F01123120}"/>
              </a:ext>
            </a:extLst>
          </p:cNvPr>
          <p:cNvSpPr txBox="1"/>
          <p:nvPr/>
        </p:nvSpPr>
        <p:spPr>
          <a:xfrm>
            <a:off x="5766913" y="3679256"/>
            <a:ext cx="489627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low k: low bias but high variance</a:t>
            </a:r>
          </a:p>
          <a:p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FF8E0-7B79-68ED-1706-D129D71240B3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FF8E0-7B79-68ED-1706-D129D712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D0E24-8B7A-6E9D-417D-FADEFF3C4722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D0E24-8B7A-6E9D-417D-FADEFF3C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E8D849-28A4-1FE7-0ACA-FBE8E879F2D9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E8D849-28A4-1FE7-0ACA-FBE8E879F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BED15-CB22-F5F2-421F-2B8E16E03A1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BED15-CB22-F5F2-421F-2B8E16E0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6"/>
                <a:stretch>
                  <a:fillRect l="-1927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B9014DB4-2077-5ACB-AF8D-59CC3237C8CE}"/>
              </a:ext>
            </a:extLst>
          </p:cNvPr>
          <p:cNvSpPr/>
          <p:nvPr/>
        </p:nvSpPr>
        <p:spPr>
          <a:xfrm>
            <a:off x="7039075" y="2348826"/>
            <a:ext cx="4712658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2D728-D8B2-B661-6601-96307E0AD75D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7D7D3-36BC-899D-30C3-48A954927317}"/>
                  </a:ext>
                </a:extLst>
              </p:cNvPr>
              <p:cNvSpPr txBox="1"/>
              <p:nvPr/>
            </p:nvSpPr>
            <p:spPr>
              <a:xfrm>
                <a:off x="295174" y="1917375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2200" dirty="0"/>
                  <a:t>local method, instance-based learning</a:t>
                </a:r>
              </a:p>
              <a:p>
                <a:r>
                  <a:rPr lang="en-DE" sz="2200" dirty="0"/>
                  <a:t>non-parametric</a:t>
                </a:r>
              </a:p>
              <a:p>
                <a:r>
                  <a:rPr lang="en-GB" sz="2200" dirty="0"/>
                  <a:t>d</a:t>
                </a:r>
                <a:r>
                  <a:rPr lang="en-DE" sz="22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 (e.g., Euclidean)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7D7D3-36BC-899D-30C3-48A95492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4" y="1917375"/>
                <a:ext cx="6096000" cy="1107996"/>
              </a:xfrm>
              <a:prstGeom prst="rect">
                <a:avLst/>
              </a:prstGeom>
              <a:blipFill>
                <a:blip r:embed="rId7"/>
                <a:stretch>
                  <a:fillRect l="-1300" t="-3867" b="-110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26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8F3D-8B26-DFA4-ED36-999D789B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Algorithmic Families of Supervised Learning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5A838-EA25-1D32-FEDB-4B77AFE2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511CA-D7D4-A704-6DD9-4F45DD50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FE58F-8AD6-036D-E5AF-EA6AC831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371063"/>
            <a:ext cx="3149516" cy="14286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7DCD84-AF1E-D22E-40A5-ACA36BE7860B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0C9EE6-F0A7-A823-0E46-C14649B142EF}"/>
              </a:ext>
            </a:extLst>
          </p:cNvPr>
          <p:cNvSpPr txBox="1"/>
          <p:nvPr/>
        </p:nvSpPr>
        <p:spPr>
          <a:xfrm>
            <a:off x="585487" y="1624387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parametric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0216-D37C-DBD0-B4BF-A74B91D0FC58}"/>
              </a:ext>
            </a:extLst>
          </p:cNvPr>
          <p:cNvSpPr txBox="1"/>
          <p:nvPr/>
        </p:nvSpPr>
        <p:spPr>
          <a:xfrm>
            <a:off x="337706" y="2225652"/>
            <a:ext cx="273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ECB51-2F13-B284-0C64-9EDCCA1ECDA9}"/>
              </a:ext>
            </a:extLst>
          </p:cNvPr>
          <p:cNvSpPr txBox="1"/>
          <p:nvPr/>
        </p:nvSpPr>
        <p:spPr>
          <a:xfrm>
            <a:off x="339272" y="2683889"/>
            <a:ext cx="35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many linear models, non-linear by means of activation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B02CE-3709-001F-6583-1BA30EC5AA35}"/>
              </a:ext>
            </a:extLst>
          </p:cNvPr>
          <p:cNvSpPr txBox="1"/>
          <p:nvPr/>
        </p:nvSpPr>
        <p:spPr>
          <a:xfrm>
            <a:off x="3971925" y="1541888"/>
            <a:ext cx="377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non-parametric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8BA60-8A50-ECAA-890F-F65332494957}"/>
              </a:ext>
            </a:extLst>
          </p:cNvPr>
          <p:cNvSpPr txBox="1"/>
          <p:nvPr/>
        </p:nvSpPr>
        <p:spPr>
          <a:xfrm>
            <a:off x="4192910" y="5834051"/>
            <a:ext cx="3403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630F17-EDC3-AC58-07E5-B61B294CBE9D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8A778F-E7C1-5C1A-A8D6-5795856867E3}"/>
              </a:ext>
            </a:extLst>
          </p:cNvPr>
          <p:cNvSpPr txBox="1"/>
          <p:nvPr/>
        </p:nvSpPr>
        <p:spPr>
          <a:xfrm>
            <a:off x="7890997" y="1541888"/>
            <a:ext cx="385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rule learning</a:t>
            </a:r>
          </a:p>
        </p:txBody>
      </p:sp>
      <p:sp>
        <p:nvSpPr>
          <p:cNvPr id="14" name="Rectangle: Rounded Corners 22">
            <a:extLst>
              <a:ext uri="{FF2B5EF4-FFF2-40B4-BE49-F238E27FC236}">
                <a16:creationId xmlns:a16="http://schemas.microsoft.com/office/drawing/2014/main" id="{E4A89677-941C-3DF6-FF9A-1A7E9E6339E1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5" name="Rectangle: Rounded Corners 47">
            <a:extLst>
              <a:ext uri="{FF2B5EF4-FFF2-40B4-BE49-F238E27FC236}">
                <a16:creationId xmlns:a16="http://schemas.microsoft.com/office/drawing/2014/main" id="{27F6B6F5-F6DD-9471-117D-7A3A0E3A3525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CAB621-3AE6-A37C-456B-193C56F69F3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AD2E92-096B-3EAF-7D3F-B7A6127A7E63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26D791-8CCD-F41E-C00B-795EFF48E90E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BB62E-84B5-C5AA-B6C6-5F72EAB526BE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776055-87C1-5B32-F83A-8273EAC0F8EF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3CBB110-6931-9DF2-6A6B-B8B5283010F0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DCFE70-42A0-1EB7-AFB4-C34614E22748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B621D-67A9-2B1F-11FF-0F4D4FBC45D5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C11F0D-511A-2D1C-CA46-B04565FFFA41}"/>
              </a:ext>
            </a:extLst>
          </p:cNvPr>
          <p:cNvSpPr txBox="1"/>
          <p:nvPr/>
        </p:nvSpPr>
        <p:spPr>
          <a:xfrm>
            <a:off x="10234153" y="2652724"/>
            <a:ext cx="967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D636DF-BB9C-58F9-206B-9C2651B87813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FC666E-CECA-7DF9-70F5-5C469081AD71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35B641-7D2E-9E10-BEB5-487C25F483B0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9AC7E-49F7-809D-9DEB-11AB8944C311}"/>
              </a:ext>
            </a:extLst>
          </p:cNvPr>
          <p:cNvSpPr txBox="1"/>
          <p:nvPr/>
        </p:nvSpPr>
        <p:spPr>
          <a:xfrm>
            <a:off x="8082839" y="5141118"/>
            <a:ext cx="3665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C0CC018-4E48-22B2-E64C-58078DA2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038897"/>
            <a:ext cx="3364315" cy="13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3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Idea: </a:t>
            </a:r>
            <a:r>
              <a:rPr lang="en-DE" dirty="0"/>
              <a:t>Learning from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3600" b="1" dirty="0"/>
              <a:t>ML algorithm + data = explicit algorithm</a:t>
            </a:r>
            <a:endParaRPr lang="en-GB" sz="3600" dirty="0"/>
          </a:p>
          <a:p>
            <a:pPr marL="0" indent="0">
              <a:buNone/>
            </a:pP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</a:t>
            </a:r>
            <a:r>
              <a:rPr lang="en-DE" dirty="0">
                <a:sym typeface="Wingdings" pitchFamily="2" charset="2"/>
              </a:rPr>
              <a:t>much better generalizability </a:t>
            </a:r>
            <a:r>
              <a:rPr lang="de-DE" dirty="0">
                <a:sym typeface="Wingdings" pitchFamily="2" charset="2"/>
              </a:rPr>
              <a:t>than</a:t>
            </a:r>
            <a:r>
              <a:rPr lang="en-DE" dirty="0">
                <a:sym typeface="Wingdings" pitchFamily="2" charset="2"/>
              </a:rPr>
              <a:t> handcrafted algorithms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unfortunately, no general best ML algorithm: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need to pick right method for the task at hand</a:t>
            </a:r>
            <a:endParaRPr lang="en-DE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429000"/>
            <a:ext cx="10715368" cy="2988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curse of dimensionality: typically, many features (dimensions)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lots of data needed to densely sample volume</a:t>
            </a:r>
            <a:endParaRPr lang="en-GB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25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2060940"/>
            <a:ext cx="10515600" cy="8150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 </a:t>
            </a: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thon Matplotlib: Ultimate Guide to Beautiful Plots! | GoLinuxCloud">
            <a:extLst>
              <a:ext uri="{FF2B5EF4-FFF2-40B4-BE49-F238E27FC236}">
                <a16:creationId xmlns:a16="http://schemas.microsoft.com/office/drawing/2014/main" id="{22F05D9D-E68B-42FD-61F5-76A96BC7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1762"/>
            <a:ext cx="47815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cats on a grid&#10;&#10;AI-generated content may be incorrect.">
            <a:extLst>
              <a:ext uri="{FF2B5EF4-FFF2-40B4-BE49-F238E27FC236}">
                <a16:creationId xmlns:a16="http://schemas.microsoft.com/office/drawing/2014/main" id="{19719576-94A4-32DC-8678-41623AE1D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96" y="2935947"/>
            <a:ext cx="7750504" cy="3785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71E236-FA0D-F89B-836B-D3E1A9C1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M</a:t>
            </a:r>
            <a:r>
              <a:rPr lang="en-GB" sz="4400" dirty="0">
                <a:sym typeface="Wingdings" pitchFamily="2" charset="2"/>
              </a:rPr>
              <a:t>anifold </a:t>
            </a:r>
            <a:r>
              <a:rPr lang="en-GB" dirty="0">
                <a:sym typeface="Wingdings" pitchFamily="2" charset="2"/>
              </a:rPr>
              <a:t>H</a:t>
            </a:r>
            <a:r>
              <a:rPr lang="en-GB" sz="4400" dirty="0">
                <a:sym typeface="Wingdings" pitchFamily="2" charset="2"/>
              </a:rPr>
              <a:t>ypothesis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CB5CF-1A0F-3C85-74D2-9AD28039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l</a:t>
            </a:r>
            <a:r>
              <a:rPr lang="en-GB" sz="2800" dirty="0">
                <a:sym typeface="Wingdings" pitchFamily="2" charset="2"/>
              </a:rPr>
              <a:t>uckil</a:t>
            </a:r>
            <a:r>
              <a:rPr lang="en-GB" dirty="0">
                <a:sym typeface="Wingdings" pitchFamily="2" charset="2"/>
              </a:rPr>
              <a:t>y, </a:t>
            </a:r>
            <a:r>
              <a:rPr lang="en-GB" sz="2800" dirty="0">
                <a:sym typeface="Wingdings" pitchFamily="2" charset="2"/>
              </a:rPr>
              <a:t>reality is friendly: most high-dimensional data sets reside on lower-dimensional manifolds  enabling effectiveness of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C9A59-5ECC-7D6E-5745-AFF23B75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47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4BCAF0-0279-CF76-75E5-335A1CCB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Supervised Learning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AED9B-DCB2-71E2-2E4D-F9BA5C5A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E29654-4CEA-778A-6D2C-A36510E39CE1}"/>
              </a:ext>
            </a:extLst>
          </p:cNvPr>
          <p:cNvSpPr/>
          <p:nvPr/>
        </p:nvSpPr>
        <p:spPr>
          <a:xfrm>
            <a:off x="440024" y="1892974"/>
            <a:ext cx="4487575" cy="1803624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9E633E2-31DD-26F1-2171-B10983A1AF11}"/>
              </a:ext>
            </a:extLst>
          </p:cNvPr>
          <p:cNvSpPr/>
          <p:nvPr/>
        </p:nvSpPr>
        <p:spPr>
          <a:xfrm>
            <a:off x="5743658" y="1888233"/>
            <a:ext cx="4487575" cy="1803624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30439F-732D-A050-F112-B89DAAF7482F}"/>
              </a:ext>
            </a:extLst>
          </p:cNvPr>
          <p:cNvSpPr/>
          <p:nvPr/>
        </p:nvSpPr>
        <p:spPr>
          <a:xfrm>
            <a:off x="657738" y="1694854"/>
            <a:ext cx="2367029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Target Quantity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5A28B-6CB2-3EFB-BFDD-D29B4F561BC5}"/>
              </a:ext>
            </a:extLst>
          </p:cNvPr>
          <p:cNvSpPr txBox="1"/>
          <p:nvPr/>
        </p:nvSpPr>
        <p:spPr>
          <a:xfrm>
            <a:off x="440024" y="2308294"/>
            <a:ext cx="4487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b="1" dirty="0"/>
              <a:t>known in training</a:t>
            </a:r>
            <a:r>
              <a:rPr lang="en-GB" sz="20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dirty="0"/>
              <a:t>to be </a:t>
            </a:r>
            <a:r>
              <a:rPr lang="en-GB" sz="2000" b="1" dirty="0"/>
              <a:t>predicted</a:t>
            </a:r>
            <a:r>
              <a:rPr lang="en-GB" sz="2000" dirty="0"/>
              <a:t> for unknown cases (e.g., future values)</a:t>
            </a:r>
            <a:endParaRPr lang="en-US" sz="2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945479-8ABF-B513-1072-9DB906CB5498}"/>
              </a:ext>
            </a:extLst>
          </p:cNvPr>
          <p:cNvSpPr/>
          <p:nvPr/>
        </p:nvSpPr>
        <p:spPr>
          <a:xfrm>
            <a:off x="5965726" y="1690688"/>
            <a:ext cx="2367029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1EB55-0D1C-D3C2-EFBA-68AAD01E2FAC}"/>
              </a:ext>
            </a:extLst>
          </p:cNvPr>
          <p:cNvSpPr txBox="1"/>
          <p:nvPr/>
        </p:nvSpPr>
        <p:spPr>
          <a:xfrm>
            <a:off x="5743659" y="2322303"/>
            <a:ext cx="4188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(prepared) 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57C91173-6B41-A004-0793-FD56A7D550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51" y="4594699"/>
            <a:ext cx="2712816" cy="18085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CC3403-11F9-12E9-BB00-17BD2E0585C0}"/>
              </a:ext>
            </a:extLst>
          </p:cNvPr>
          <p:cNvSpPr txBox="1"/>
          <p:nvPr/>
        </p:nvSpPr>
        <p:spPr>
          <a:xfrm>
            <a:off x="3239946" y="4250260"/>
            <a:ext cx="41888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BFA8F20B-1C26-C84B-3151-366D1D2D94EB}"/>
              </a:ext>
            </a:extLst>
          </p:cNvPr>
          <p:cNvSpPr/>
          <p:nvPr/>
        </p:nvSpPr>
        <p:spPr>
          <a:xfrm>
            <a:off x="3322683" y="5078870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A6F309-49B9-A8E9-71F9-A6E1DCD55622}"/>
              </a:ext>
            </a:extLst>
          </p:cNvPr>
          <p:cNvSpPr txBox="1"/>
          <p:nvPr/>
        </p:nvSpPr>
        <p:spPr>
          <a:xfrm>
            <a:off x="3371664" y="5316067"/>
            <a:ext cx="2371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CBA6CAB8-1E9D-E6BA-555C-631834EB6B63}"/>
              </a:ext>
            </a:extLst>
          </p:cNvPr>
          <p:cNvSpPr/>
          <p:nvPr/>
        </p:nvSpPr>
        <p:spPr>
          <a:xfrm>
            <a:off x="5974443" y="5070600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045D5-1844-8139-A08C-AF18A8FD1AD5}"/>
              </a:ext>
            </a:extLst>
          </p:cNvPr>
          <p:cNvSpPr txBox="1"/>
          <p:nvPr/>
        </p:nvSpPr>
        <p:spPr>
          <a:xfrm>
            <a:off x="5974442" y="5110022"/>
            <a:ext cx="2420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occurrence of specific words or email length as </a:t>
            </a:r>
            <a:r>
              <a:rPr lang="en-GB" sz="1600" b="1" dirty="0"/>
              <a:t>features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873D9E-8D81-CD2B-5699-91DFC0C32674}"/>
              </a:ext>
            </a:extLst>
          </p:cNvPr>
          <p:cNvGrpSpPr/>
          <p:nvPr/>
        </p:nvGrpSpPr>
        <p:grpSpPr>
          <a:xfrm>
            <a:off x="8509246" y="4157854"/>
            <a:ext cx="2442727" cy="2066108"/>
            <a:chOff x="9123943" y="5414911"/>
            <a:chExt cx="1737346" cy="138723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CE38CB2-2382-0404-1DCA-6C55779B8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EAA3D5-3D8F-1552-6F2D-E124F7562E3E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2A91D2D4-5C6D-E9BD-8BEE-8373E038057C}"/>
              </a:ext>
            </a:extLst>
          </p:cNvPr>
          <p:cNvSpPr/>
          <p:nvPr/>
        </p:nvSpPr>
        <p:spPr>
          <a:xfrm>
            <a:off x="9821826" y="3696598"/>
            <a:ext cx="2346099" cy="1143206"/>
          </a:xfrm>
          <a:prstGeom prst="roundRect">
            <a:avLst>
              <a:gd name="adj" fmla="val 5316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features x1 and x2 </a:t>
            </a:r>
            <a:r>
              <a:rPr lang="en-GB" dirty="0">
                <a:solidFill>
                  <a:srgbClr val="C0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2060"/>
                </a:solidFill>
              </a:rPr>
              <a:t>no spam</a:t>
            </a:r>
          </a:p>
          <a:p>
            <a:pPr algn="ctr"/>
            <a:r>
              <a:rPr lang="en-GB" dirty="0">
                <a:solidFill>
                  <a:srgbClr val="00B050"/>
                </a:solidFill>
              </a:rPr>
              <a:t>decision boundary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FCFA-0D46-F182-7E4C-2429039A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5A9EFF-D39C-EB59-07EB-D03D1320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05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90111-D58E-0B4D-939E-305F3D3D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5CC49E-F2CE-6500-BDF9-A55D38C5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ML algorithm by combining: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 &amp; Gaussian distribution)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L2, dropout)</a:t>
            </a:r>
            <a:endParaRPr lang="en-DE" b="1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25157C-A49D-E247-7350-BA66D82C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46776-1BE2-20B5-C4C5-4122077E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70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4EC7F-499E-E9F9-A62F-19F4A6D4F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Supervised Learning in Mathematical Terms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38B7D9-B37C-4258-6CD7-2536492A7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training (c</a:t>
                </a:r>
                <a:r>
                  <a:rPr lang="en-DE" dirty="0"/>
                  <a:t>urve fitting / parameter estimation</a:t>
                </a:r>
                <a:r>
                  <a:rPr lang="en-GB" dirty="0"/>
                  <a:t>)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:r>
                  <a:rPr lang="en-GB" dirty="0"/>
                  <a:t>fit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inimize deviations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</a:t>
                </a:r>
                <a:r>
                  <a:rPr lang="en-DE" dirty="0"/>
                  <a:t>iscriminative models:</a:t>
                </a:r>
                <a:r>
                  <a:rPr lang="de-DE" dirty="0"/>
                  <a:t> </a:t>
                </a:r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as opposed to generative models</a:t>
                </a:r>
                <a:r>
                  <a:rPr lang="de-DE" sz="2200" dirty="0"/>
                  <a:t>:</a:t>
                </a:r>
                <a:r>
                  <a:rPr lang="en-DE" sz="2200" dirty="0"/>
                  <a:t> predic</a:t>
                </a:r>
                <a:r>
                  <a:rPr lang="de-DE" sz="2200" dirty="0"/>
                  <a:t>t</a:t>
                </a:r>
                <a:r>
                  <a:rPr lang="en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(or just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) 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 not given, more difficult</a:t>
                </a:r>
                <a:endParaRPr lang="en-DE" sz="2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38B7D9-B37C-4258-6CD7-2536492A7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1128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9B085-B887-C4B6-2F15-CF8C95B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5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D73E-3081-3D14-70D6-AFC0A992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Image Classification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FA4F8-6AB7-8224-589C-693EE7EB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 descr="A collage of different mugs&#10;&#10;AI-generated content may be incorrect.">
            <a:extLst>
              <a:ext uri="{FF2B5EF4-FFF2-40B4-BE49-F238E27FC236}">
                <a16:creationId xmlns:a16="http://schemas.microsoft.com/office/drawing/2014/main" id="{02B31845-7645-8954-121A-3F0BE6E7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5" y="2844812"/>
            <a:ext cx="6728335" cy="3040623"/>
          </a:xfrm>
          <a:prstGeom prst="rect">
            <a:avLst/>
          </a:prstGeom>
        </p:spPr>
      </p:pic>
      <p:pic>
        <p:nvPicPr>
          <p:cNvPr id="9" name="Picture 8" descr="A cat and dog with lines and symbols&#10;&#10;AI-generated content may be incorrect.">
            <a:extLst>
              <a:ext uri="{FF2B5EF4-FFF2-40B4-BE49-F238E27FC236}">
                <a16:creationId xmlns:a16="http://schemas.microsoft.com/office/drawing/2014/main" id="{400EB2C6-9A9E-8FDF-855F-6BA5B5E0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03" y="2843699"/>
            <a:ext cx="3823812" cy="2336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3C5160-1A56-C485-58C2-E716FD0AA2D8}"/>
              </a:ext>
            </a:extLst>
          </p:cNvPr>
          <p:cNvSpPr txBox="1"/>
          <p:nvPr/>
        </p:nvSpPr>
        <p:spPr>
          <a:xfrm>
            <a:off x="2931015" y="2052305"/>
            <a:ext cx="239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training data set: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1DC0A-0A51-1A85-091D-E1FDE24B145C}"/>
              </a:ext>
            </a:extLst>
          </p:cNvPr>
          <p:cNvSpPr txBox="1"/>
          <p:nvPr/>
        </p:nvSpPr>
        <p:spPr>
          <a:xfrm>
            <a:off x="7535819" y="2052306"/>
            <a:ext cx="465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test data with learned classifier: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9CEAA-C60F-FD6F-4775-A10C1A255AC8}"/>
              </a:ext>
            </a:extLst>
          </p:cNvPr>
          <p:cNvSpPr txBox="1"/>
          <p:nvPr/>
        </p:nvSpPr>
        <p:spPr>
          <a:xfrm>
            <a:off x="0" y="28595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labels:</a:t>
            </a:r>
          </a:p>
        </p:txBody>
      </p:sp>
    </p:spTree>
    <p:extLst>
      <p:ext uri="{BB962C8B-B14F-4D97-AF65-F5344CB8AC3E}">
        <p14:creationId xmlns:p14="http://schemas.microsoft.com/office/powerpoint/2010/main" val="229916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D47CC-212D-1573-EBAD-14AB77F0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Regression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2F43C-32C0-9639-7D7E-69562EF9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6B8A9-8955-9F5F-7F49-C65125D12F15}"/>
                  </a:ext>
                </a:extLst>
              </p:cNvPr>
              <p:cNvSpPr txBox="1"/>
              <p:nvPr/>
            </p:nvSpPr>
            <p:spPr>
              <a:xfrm>
                <a:off x="962321" y="4045232"/>
                <a:ext cx="5481300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6B8A9-8955-9F5F-7F49-C65125D12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21" y="4045232"/>
                <a:ext cx="5481300" cy="10500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8807D22-10EB-7411-39A5-CBAE9350C90E}"/>
              </a:ext>
            </a:extLst>
          </p:cNvPr>
          <p:cNvSpPr txBox="1"/>
          <p:nvPr/>
        </p:nvSpPr>
        <p:spPr>
          <a:xfrm>
            <a:off x="962321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C7172-D9FF-3066-8118-1EF8E9DEA952}"/>
              </a:ext>
            </a:extLst>
          </p:cNvPr>
          <p:cNvSpPr txBox="1"/>
          <p:nvPr/>
        </p:nvSpPr>
        <p:spPr>
          <a:xfrm>
            <a:off x="962321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C8052-44C6-2DC2-BC6C-3FE6EFBDEF3B}"/>
              </a:ext>
            </a:extLst>
          </p:cNvPr>
          <p:cNvSpPr txBox="1"/>
          <p:nvPr/>
        </p:nvSpPr>
        <p:spPr>
          <a:xfrm>
            <a:off x="4400673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2A7CF1-315F-9A3D-8A06-F17E6EBA73F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996650" y="2971986"/>
            <a:ext cx="404023" cy="52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D33F7D-B514-5855-2972-1C37F5F76B8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985020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CED2DB-0D9A-CF37-A710-533FE6BE457E}"/>
                  </a:ext>
                </a:extLst>
              </p:cNvPr>
              <p:cNvSpPr txBox="1"/>
              <p:nvPr/>
            </p:nvSpPr>
            <p:spPr>
              <a:xfrm>
                <a:off x="2087890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CED2DB-0D9A-CF37-A710-533FE6BE4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890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7031" t="-10127" b="-164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156E05BA-2090-BDF6-C08A-ED268D92F3D5}"/>
              </a:ext>
            </a:extLst>
          </p:cNvPr>
          <p:cNvSpPr/>
          <p:nvPr/>
        </p:nvSpPr>
        <p:spPr>
          <a:xfrm rot="5400000">
            <a:off x="2276913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F19ED-299C-95B0-AED4-97F099F1366A}"/>
                  </a:ext>
                </a:extLst>
              </p:cNvPr>
              <p:cNvSpPr txBox="1"/>
              <p:nvPr/>
            </p:nvSpPr>
            <p:spPr>
              <a:xfrm>
                <a:off x="1711095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F19ED-299C-95B0-AED4-97F099F13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095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7430F79-1678-B671-9EE4-E9EBC35274B6}"/>
              </a:ext>
            </a:extLst>
          </p:cNvPr>
          <p:cNvSpPr txBox="1"/>
          <p:nvPr/>
        </p:nvSpPr>
        <p:spPr>
          <a:xfrm>
            <a:off x="2439519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A00E9-E9C4-3506-0745-721F4E65DB0B}"/>
              </a:ext>
            </a:extLst>
          </p:cNvPr>
          <p:cNvSpPr txBox="1"/>
          <p:nvPr/>
        </p:nvSpPr>
        <p:spPr>
          <a:xfrm>
            <a:off x="3879731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D9990-6C10-6CBF-1B9A-3BF20759212E}"/>
              </a:ext>
            </a:extLst>
          </p:cNvPr>
          <p:cNvSpPr txBox="1"/>
          <p:nvPr/>
        </p:nvSpPr>
        <p:spPr>
          <a:xfrm>
            <a:off x="4872331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144B7D-D4C8-28E7-3740-F29EB92877C5}"/>
              </a:ext>
            </a:extLst>
          </p:cNvPr>
          <p:cNvCxnSpPr>
            <a:stCxn id="15" idx="0"/>
          </p:cNvCxnSpPr>
          <p:nvPr/>
        </p:nvCxnSpPr>
        <p:spPr>
          <a:xfrm flipV="1">
            <a:off x="2953442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0FED2-CD3F-9C34-C9CE-FE2DE31056D6}"/>
              </a:ext>
            </a:extLst>
          </p:cNvPr>
          <p:cNvCxnSpPr>
            <a:stCxn id="16" idx="0"/>
          </p:cNvCxnSpPr>
          <p:nvPr/>
        </p:nvCxnSpPr>
        <p:spPr>
          <a:xfrm flipV="1">
            <a:off x="4238163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E63D73-D00E-67E7-F0DA-F37BE9810CCA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012004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35A02E-55E9-78F6-9EA0-63E6DBFC78A7}"/>
                  </a:ext>
                </a:extLst>
              </p:cNvPr>
              <p:cNvSpPr txBox="1"/>
              <p:nvPr/>
            </p:nvSpPr>
            <p:spPr>
              <a:xfrm>
                <a:off x="897470" y="2240862"/>
                <a:ext cx="3099180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35A02E-55E9-78F6-9EA0-63E6DBFC7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70" y="2240862"/>
                <a:ext cx="3099180" cy="10500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B81B8D-7DC3-74E4-E25A-86543403925D}"/>
                  </a:ext>
                </a:extLst>
              </p:cNvPr>
              <p:cNvSpPr txBox="1"/>
              <p:nvPr/>
            </p:nvSpPr>
            <p:spPr>
              <a:xfrm>
                <a:off x="7198814" y="4506875"/>
                <a:ext cx="4655782" cy="136114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B81B8D-7DC3-74E4-E25A-8654340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14" y="4506875"/>
                <a:ext cx="4655782" cy="1361142"/>
              </a:xfrm>
              <a:prstGeom prst="rect">
                <a:avLst/>
              </a:prstGeom>
              <a:blipFill>
                <a:blip r:embed="rId6"/>
                <a:stretch>
                  <a:fillRect l="-1702" t="-2232" r="-1047" b="-84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>
            <a:extLst>
              <a:ext uri="{FF2B5EF4-FFF2-40B4-BE49-F238E27FC236}">
                <a16:creationId xmlns:a16="http://schemas.microsoft.com/office/drawing/2014/main" id="{66E3DC08-C6A7-F262-8751-C58622145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5659" y="136525"/>
            <a:ext cx="4354020" cy="28736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E39FD2-583A-518B-9FC7-C31207B05787}"/>
              </a:ext>
            </a:extLst>
          </p:cNvPr>
          <p:cNvSpPr txBox="1"/>
          <p:nvPr/>
        </p:nvSpPr>
        <p:spPr>
          <a:xfrm>
            <a:off x="8312248" y="3072049"/>
            <a:ext cx="33854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parameter estimation:</a:t>
            </a:r>
          </a:p>
          <a:p>
            <a:r>
              <a:rPr lang="en-GB" sz="2600" dirty="0"/>
              <a:t>e.g., least squares</a:t>
            </a:r>
          </a:p>
        </p:txBody>
      </p:sp>
    </p:spTree>
    <p:extLst>
      <p:ext uri="{BB962C8B-B14F-4D97-AF65-F5344CB8AC3E}">
        <p14:creationId xmlns:p14="http://schemas.microsoft.com/office/powerpoint/2010/main" val="147395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EC65-4EF0-A0AE-5028-2BE1A88B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Brief Notation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5D667-7189-6C64-C27C-DFCC3ACA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ED476-420D-9280-878D-E5697FC8E379}"/>
                  </a:ext>
                </a:extLst>
              </p:cNvPr>
              <p:cNvSpPr txBox="1"/>
              <p:nvPr/>
            </p:nvSpPr>
            <p:spPr>
              <a:xfrm>
                <a:off x="4216399" y="3105834"/>
                <a:ext cx="375919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ED476-420D-9280-878D-E5697FC8E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99" y="3105834"/>
                <a:ext cx="375919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035968-D916-A5B8-A744-79691437C636}"/>
                  </a:ext>
                </a:extLst>
              </p:cNvPr>
              <p:cNvSpPr txBox="1"/>
              <p:nvPr/>
            </p:nvSpPr>
            <p:spPr>
              <a:xfrm>
                <a:off x="6121400" y="1851820"/>
                <a:ext cx="43941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data: vector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different feature values for this example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035968-D916-A5B8-A744-79691437C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0" y="1851820"/>
                <a:ext cx="4394199" cy="830997"/>
              </a:xfrm>
              <a:prstGeom prst="rect">
                <a:avLst/>
              </a:prstGeom>
              <a:blipFill>
                <a:blip r:embed="rId3"/>
                <a:stretch>
                  <a:fillRect l="-2080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378655-C947-C913-AEB0-AF68A96A2E52}"/>
              </a:ext>
            </a:extLst>
          </p:cNvPr>
          <p:cNvCxnSpPr>
            <a:cxnSpLocks/>
          </p:cNvCxnSpPr>
          <p:nvPr/>
        </p:nvCxnSpPr>
        <p:spPr>
          <a:xfrm flipH="1">
            <a:off x="6822625" y="2653288"/>
            <a:ext cx="308279" cy="646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A8D171-393C-A8EE-07DD-37F62BA9AE69}"/>
              </a:ext>
            </a:extLst>
          </p:cNvPr>
          <p:cNvSpPr txBox="1"/>
          <p:nvPr/>
        </p:nvSpPr>
        <p:spPr>
          <a:xfrm>
            <a:off x="8046811" y="4288751"/>
            <a:ext cx="2909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single intercept parameter, aka bias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204A23-CD5B-9576-6FFD-D25F5BFC0684}"/>
              </a:ext>
            </a:extLst>
          </p:cNvPr>
          <p:cNvCxnSpPr>
            <a:cxnSpLocks/>
          </p:cNvCxnSpPr>
          <p:nvPr/>
        </p:nvCxnSpPr>
        <p:spPr>
          <a:xfrm flipH="1" flipV="1">
            <a:off x="7738533" y="3606798"/>
            <a:ext cx="618067" cy="728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47A0B9-735C-801C-A5AA-8D25FD4BF6F4}"/>
              </a:ext>
            </a:extLst>
          </p:cNvPr>
          <p:cNvSpPr txBox="1"/>
          <p:nvPr/>
        </p:nvSpPr>
        <p:spPr>
          <a:xfrm>
            <a:off x="2253973" y="6008601"/>
            <a:ext cx="741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simplicity of notation, dropping the hats of estimated parameters 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FCE96-D1CF-4A67-2875-6E1CB9EC7C4D}"/>
                  </a:ext>
                </a:extLst>
              </p:cNvPr>
              <p:cNvSpPr txBox="1"/>
              <p:nvPr/>
            </p:nvSpPr>
            <p:spPr>
              <a:xfrm>
                <a:off x="1503588" y="4329978"/>
                <a:ext cx="50588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vector with slope parameters (one for each of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features, but identical for all examples), aka weights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FCE96-D1CF-4A67-2875-6E1CB9EC7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88" y="4329978"/>
                <a:ext cx="5058833" cy="1200329"/>
              </a:xfrm>
              <a:prstGeom prst="rect">
                <a:avLst/>
              </a:prstGeom>
              <a:blipFill>
                <a:blip r:embed="rId4"/>
                <a:stretch>
                  <a:fillRect l="-1928" t="-4061" r="-3012" b="-10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A799CA-9800-4737-A656-E9792250826A}"/>
              </a:ext>
            </a:extLst>
          </p:cNvPr>
          <p:cNvCxnSpPr>
            <a:cxnSpLocks/>
          </p:cNvCxnSpPr>
          <p:nvPr/>
        </p:nvCxnSpPr>
        <p:spPr>
          <a:xfrm flipV="1">
            <a:off x="5054600" y="3606798"/>
            <a:ext cx="905933" cy="795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17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1288</Words>
  <Application>Microsoft Office PowerPoint</Application>
  <PresentationFormat>Breitbild</PresentationFormat>
  <Paragraphs>260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AccordAlternate</vt:lpstr>
      <vt:lpstr>Aptos</vt:lpstr>
      <vt:lpstr>Aptos Display</vt:lpstr>
      <vt:lpstr>Arial</vt:lpstr>
      <vt:lpstr>Cambria Math</vt:lpstr>
      <vt:lpstr>Wingdings</vt:lpstr>
      <vt:lpstr>Office Theme</vt:lpstr>
      <vt:lpstr>Classic ML</vt:lpstr>
      <vt:lpstr>PowerPoint-Präsentation</vt:lpstr>
      <vt:lpstr>Supervised Learning</vt:lpstr>
      <vt:lpstr>Optimization</vt:lpstr>
      <vt:lpstr>General Recipe of Statistical Learning</vt:lpstr>
      <vt:lpstr>Supervised Learning in Mathematical Terms</vt:lpstr>
      <vt:lpstr>Example: Image Classification</vt:lpstr>
      <vt:lpstr>Linear Regression</vt:lpstr>
      <vt:lpstr>Brief Notation</vt:lpstr>
      <vt:lpstr>Loss Function</vt:lpstr>
      <vt:lpstr>Cost Function</vt:lpstr>
      <vt:lpstr>Cost Minimization</vt:lpstr>
      <vt:lpstr>Gradient Descent</vt:lpstr>
      <vt:lpstr>L^2 Regularization (Ridge Regression)</vt:lpstr>
      <vt:lpstr>Classification: Logistic Regression</vt:lpstr>
      <vt:lpstr>Multi-Classification: Softmax</vt:lpstr>
      <vt:lpstr>Need for Generalization</vt:lpstr>
      <vt:lpstr>Under- and Over-Fitting</vt:lpstr>
      <vt:lpstr>Bias, Variance, Irreducible Error</vt:lpstr>
      <vt:lpstr>Bias-Variance Tradeoff</vt:lpstr>
      <vt:lpstr>Hyperparameters</vt:lpstr>
      <vt:lpstr>Another Example: k-Nearest Neighbors (kNN)</vt:lpstr>
      <vt:lpstr>Algorithmic Families of Supervised Learning</vt:lpstr>
      <vt:lpstr>Common Idea: Learning from Data</vt:lpstr>
      <vt:lpstr>Generalization</vt:lpstr>
      <vt:lpstr>Manifold Hypothesis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16</cp:revision>
  <dcterms:created xsi:type="dcterms:W3CDTF">2025-01-09T11:24:27Z</dcterms:created>
  <dcterms:modified xsi:type="dcterms:W3CDTF">2025-04-10T19:20:22Z</dcterms:modified>
</cp:coreProperties>
</file>